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12" autoAdjust="0"/>
    <p:restoredTop sz="94611"/>
  </p:normalViewPr>
  <p:slideViewPr>
    <p:cSldViewPr snapToGrid="0" snapToObjects="1">
      <p:cViewPr varScale="1">
        <p:scale>
          <a:sx n="116" d="100"/>
          <a:sy n="116" d="100"/>
        </p:scale>
        <p:origin x="11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544F5C-4503-D841-AEBA-E71320CC89E5}" type="datetimeFigureOut">
              <a:rPr lang="en-US" smtClean="0"/>
              <a:t>4/15/17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C1066-4581-3644-AFB2-16AA4873F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222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C1066-4581-3644-AFB2-16AA4873F68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392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C1066-4581-3644-AFB2-16AA4873F68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068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D90E-8E5B-4058-86F6-FD36BDA68E6D}" type="datetime1">
              <a:rPr lang="en-US" smtClean="0"/>
              <a:t>4/15/17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HiLiftPW-3, Denver CO, June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2596-B153-814E-8FED-78B9771ED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0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B94F-98AF-4B9D-B481-95E031D04388}" type="datetime1">
              <a:rPr lang="en-US" smtClean="0"/>
              <a:t>4/15/17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HiLiftPW-3, Denver CO, June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2596-B153-814E-8FED-78B9771ED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443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FCFF-05F8-4059-A63B-41D3574B00FE}" type="datetime1">
              <a:rPr lang="en-US" smtClean="0"/>
              <a:t>4/15/17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HiLiftPW-3, Denver CO, June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2596-B153-814E-8FED-78B9771ED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06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6EB8D-1DEA-4FE1-8D0E-988C8980DF75}" type="datetime1">
              <a:rPr lang="en-US" smtClean="0"/>
              <a:t>4/15/17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HiLiftPW-3, Denver CO, June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2596-B153-814E-8FED-78B9771ED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031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DE65C-719F-4258-B350-BE234722FF31}" type="datetime1">
              <a:rPr lang="en-US" smtClean="0"/>
              <a:t>4/15/17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HiLiftPW-3, Denver CO, June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2596-B153-814E-8FED-78B9771ED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61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5E313-A7C2-41EA-BE7E-116F617194EB}" type="datetime1">
              <a:rPr lang="en-US" smtClean="0"/>
              <a:t>4/15/17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HiLiftPW-3, Denver CO, June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2596-B153-814E-8FED-78B9771ED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750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99C55-B4BC-4F19-A1BF-5A31324C9913}" type="datetime1">
              <a:rPr lang="en-US" smtClean="0"/>
              <a:t>4/15/17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HiLiftPW-3, Denver CO, June 2017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2596-B153-814E-8FED-78B9771ED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4D136-646B-47D2-A4AA-9472D587A2ED}" type="datetime1">
              <a:rPr lang="en-US" smtClean="0"/>
              <a:t>4/15/17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HiLiftPW-3, Denver CO, June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2596-B153-814E-8FED-78B9771ED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199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4FFE-F306-4AEB-B332-4936BF44039D}" type="datetime1">
              <a:rPr lang="en-US" smtClean="0"/>
              <a:t>4/15/17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HiLiftPW-3, Denver CO, June 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2596-B153-814E-8FED-78B9771ED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06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09EF0-462F-4D67-85A9-9332F14EBCAC}" type="datetime1">
              <a:rPr lang="en-US" smtClean="0"/>
              <a:t>4/15/17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HiLiftPW-3, Denver CO, June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2596-B153-814E-8FED-78B9771ED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79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1447-4806-4F01-B634-6331675F1567}" type="datetime1">
              <a:rPr lang="en-US" smtClean="0"/>
              <a:t>4/15/17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HiLiftPW-3, Denver CO, June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2596-B153-814E-8FED-78B9771ED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34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13A7A-8322-4B76-9176-EB0CEF153519}" type="datetime1">
              <a:rPr lang="en-US" smtClean="0"/>
              <a:t>4/15/17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HiLiftPW-3, Denver CO, June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D2596-B153-814E-8FED-78B9771ED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699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Contribution to HiLiftPW-3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Name(s)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Institution(s)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PID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18260" y="5076445"/>
            <a:ext cx="250748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/>
              <a:t>3</a:t>
            </a:r>
            <a:r>
              <a:rPr lang="en-US" sz="1350" baseline="30000" dirty="0"/>
              <a:t>rd</a:t>
            </a:r>
            <a:r>
              <a:rPr lang="en-US" sz="1350" dirty="0"/>
              <a:t> High Lift Prediction Workshop</a:t>
            </a:r>
          </a:p>
          <a:p>
            <a:pPr algn="ctr"/>
            <a:r>
              <a:rPr lang="en-US" sz="1350" dirty="0"/>
              <a:t>Denver, CO  June 3-4, 2017</a:t>
            </a:r>
          </a:p>
        </p:txBody>
      </p:sp>
    </p:spTree>
    <p:extLst>
      <p:ext uri="{BB962C8B-B14F-4D97-AF65-F5344CB8AC3E}">
        <p14:creationId xmlns:p14="http://schemas.microsoft.com/office/powerpoint/2010/main" val="1154659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91440"/>
            <a:ext cx="8828656" cy="411956"/>
          </a:xfrm>
        </p:spPr>
        <p:txBody>
          <a:bodyPr>
            <a:normAutofit fontScale="90000"/>
          </a:bodyPr>
          <a:lstStyle/>
          <a:p>
            <a:r>
              <a:rPr lang="en-US" sz="3100" b="1" dirty="0">
                <a:latin typeface="+mn-lt"/>
              </a:rPr>
              <a:t>Summary of </a:t>
            </a:r>
            <a:r>
              <a:rPr lang="en-US" sz="3100" b="1" dirty="0" smtClean="0">
                <a:latin typeface="+mn-lt"/>
              </a:rPr>
              <a:t>cases completed</a:t>
            </a:r>
            <a:r>
              <a:rPr lang="en-US" sz="3100" b="1" dirty="0">
                <a:latin typeface="+mn-lt"/>
              </a:rPr>
              <a:t>: </a:t>
            </a:r>
            <a:r>
              <a:rPr lang="en-US" sz="2400" dirty="0">
                <a:solidFill>
                  <a:srgbClr val="FF0000"/>
                </a:solidFill>
              </a:rPr>
              <a:t>code, grid-series, turbulence-model</a:t>
            </a: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5501421"/>
              </p:ext>
            </p:extLst>
          </p:nvPr>
        </p:nvGraphicFramePr>
        <p:xfrm>
          <a:off x="136553" y="716012"/>
          <a:ext cx="4985952" cy="2065965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664127"/>
                <a:gridCol w="1107275"/>
                <a:gridCol w="1107275"/>
                <a:gridCol w="1107275"/>
              </a:tblGrid>
              <a:tr h="537960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Case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Alpha=8, 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Fully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50" baseline="0" dirty="0" err="1" smtClean="0">
                          <a:solidFill>
                            <a:schemeClr val="tx1"/>
                          </a:solidFill>
                        </a:rPr>
                        <a:t>turb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, grid study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Alpha=16, 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Fully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50" baseline="0" dirty="0" err="1" smtClean="0">
                          <a:solidFill>
                            <a:schemeClr val="tx1"/>
                          </a:solidFill>
                        </a:rPr>
                        <a:t>turb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, grid study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Other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65"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1a (full gap)</a:t>
                      </a:r>
                      <a:endParaRPr lang="en-US" sz="105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sz="1050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sz="1050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65"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1b (full gap w adaption)</a:t>
                      </a:r>
                      <a:endParaRPr lang="en-US" sz="105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65"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1c (partial seal)</a:t>
                      </a:r>
                      <a:endParaRPr lang="en-US" sz="105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65"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1d (partial seal</a:t>
                      </a:r>
                      <a:r>
                        <a:rPr lang="en-US" sz="1050" b="1" baseline="0" dirty="0" smtClean="0"/>
                        <a:t> w adaption)</a:t>
                      </a:r>
                      <a:endParaRPr lang="en-US" sz="105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65"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Other</a:t>
                      </a:r>
                      <a:endParaRPr lang="en-US" sz="105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HiLiftPW-3, Denver CO, June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2596-B153-814E-8FED-78B9771ED0C9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4633839"/>
              </p:ext>
            </p:extLst>
          </p:nvPr>
        </p:nvGraphicFramePr>
        <p:xfrm>
          <a:off x="140321" y="2862655"/>
          <a:ext cx="6092528" cy="230918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668452"/>
                <a:gridCol w="1106019"/>
                <a:gridCol w="1106019"/>
                <a:gridCol w="1106019"/>
                <a:gridCol w="1106019"/>
              </a:tblGrid>
              <a:tr h="436519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Case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Polar, 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 Fully </a:t>
                      </a:r>
                      <a:r>
                        <a:rPr lang="en-US" sz="1050" baseline="0" dirty="0" err="1" smtClean="0">
                          <a:solidFill>
                            <a:schemeClr val="tx1"/>
                          </a:solidFill>
                        </a:rPr>
                        <a:t>turb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Polar, specified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 transition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Polar, w transition prediction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Other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80"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2a</a:t>
                      </a:r>
                      <a:r>
                        <a:rPr lang="en-US" sz="1050" b="1" baseline="0" dirty="0" smtClean="0"/>
                        <a:t> (no nacelle)</a:t>
                      </a:r>
                      <a:endParaRPr lang="en-US" sz="105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sz="1050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80"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2b</a:t>
                      </a:r>
                      <a:r>
                        <a:rPr lang="en-US" sz="1050" b="1" baseline="0" dirty="0" smtClean="0"/>
                        <a:t> (no nacelle w adaption)</a:t>
                      </a:r>
                      <a:endParaRPr lang="en-US" sz="105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80"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2c</a:t>
                      </a:r>
                      <a:r>
                        <a:rPr lang="en-US" sz="1050" b="1" baseline="0" dirty="0" smtClean="0"/>
                        <a:t> (with nacelle)</a:t>
                      </a:r>
                      <a:endParaRPr lang="en-US" sz="105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80"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2d (with nacelle w adaption)</a:t>
                      </a:r>
                      <a:endParaRPr lang="en-US" sz="105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80"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Other</a:t>
                      </a:r>
                      <a:endParaRPr lang="en-US" sz="105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044532"/>
              </p:ext>
            </p:extLst>
          </p:nvPr>
        </p:nvGraphicFramePr>
        <p:xfrm>
          <a:off x="140323" y="5264603"/>
          <a:ext cx="3871841" cy="106875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667229"/>
                <a:gridCol w="1102306"/>
                <a:gridCol w="1102306"/>
              </a:tblGrid>
              <a:tr h="421700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Case 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2D Verification study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Other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25"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3</a:t>
                      </a:r>
                      <a:endParaRPr lang="en-US" sz="105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sz="1050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25"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Other</a:t>
                      </a:r>
                      <a:endParaRPr lang="en-US" sz="105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880183" y="1019956"/>
            <a:ext cx="281821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(copy this page if submitting multiple code, grid series, or turbulence model results)</a:t>
            </a:r>
          </a:p>
        </p:txBody>
      </p:sp>
    </p:spTree>
    <p:extLst>
      <p:ext uri="{BB962C8B-B14F-4D97-AF65-F5344CB8AC3E}">
        <p14:creationId xmlns:p14="http://schemas.microsoft.com/office/powerpoint/2010/main" val="1363459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91440"/>
            <a:ext cx="7886700" cy="411956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+mn-lt"/>
              </a:rPr>
              <a:t>Summary of code and </a:t>
            </a:r>
            <a:r>
              <a:rPr lang="en-US" sz="2800" b="1" dirty="0" err="1">
                <a:latin typeface="+mn-lt"/>
              </a:rPr>
              <a:t>numerics</a:t>
            </a:r>
            <a:r>
              <a:rPr lang="en-US" sz="2800" b="1" dirty="0">
                <a:latin typeface="+mn-lt"/>
              </a:rPr>
              <a:t> used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14400"/>
            <a:ext cx="7886700" cy="4351338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dirty="0" smtClean="0"/>
              <a:t>Provide a high-level summary of your code and its </a:t>
            </a:r>
            <a:r>
              <a:rPr lang="en-US" dirty="0" err="1" smtClean="0"/>
              <a:t>numerics</a:t>
            </a:r>
            <a:r>
              <a:rPr lang="en-US" dirty="0" smtClean="0"/>
              <a:t> and/or simulation capabilities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dirty="0" smtClean="0"/>
              <a:t>Focus on interesting or unique features or details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dirty="0" smtClean="0"/>
              <a:t>Keep it as short as possible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dirty="0" smtClean="0"/>
              <a:t>Include any relevant information that is particularly important for these high lift cases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dirty="0" smtClean="0"/>
              <a:t>Include a list of a few relevant technical references, so others can read details if interested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HiLiftPW-3, Denver CO, June 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2596-B153-814E-8FED-78B9771ED0C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55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91440"/>
            <a:ext cx="7886700" cy="411956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+mn-lt"/>
              </a:rPr>
              <a:t>Verification study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14400"/>
            <a:ext cx="7886700" cy="4351338"/>
          </a:xfrm>
        </p:spPr>
        <p:txBody>
          <a:bodyPr/>
          <a:lstStyle/>
          <a:p>
            <a:r>
              <a:rPr lang="en-US" dirty="0" smtClean="0"/>
              <a:t>Only include an overview of your 2D verification results if you learned something particularly worth sharing</a:t>
            </a:r>
          </a:p>
          <a:p>
            <a:pPr lvl="1"/>
            <a:r>
              <a:rPr lang="en-US" dirty="0" smtClean="0"/>
              <a:t>Otherwise, delete this slide (your results will be analyzed with the collective)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HiLiftPW-3, Denver CO, June 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2596-B153-814E-8FED-78B9771ED0C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21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91440"/>
            <a:ext cx="7886700" cy="411956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+mn-lt"/>
              </a:rPr>
              <a:t>Brief overview of grid system(s)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214" y="2286000"/>
            <a:ext cx="7886700" cy="3608024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sz="2000" dirty="0" smtClean="0"/>
              <a:t>If you used Committee-generated grid system(s) and found problems or had issues, please describe above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sz="2000" dirty="0" smtClean="0"/>
              <a:t>If you created your own grid system(s), please provide some details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sz="1800" dirty="0" smtClean="0"/>
              <a:t>Include a few pictures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sz="1800" dirty="0" smtClean="0"/>
              <a:t>What makes your grid system unique/better/interesting?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sz="1800" dirty="0" smtClean="0"/>
              <a:t>Any problems with the CAD or with the grid generation process?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sz="2000" dirty="0" smtClean="0"/>
              <a:t>To support the Geometry and Mesh Generation workshop assessments: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sz="1800" dirty="0" smtClean="0"/>
              <a:t>Comment on the suitability of the provided meshes for your flow solver – did your solver tolerate the committee-generated meshes? If not, what did you have to do to make things work?</a:t>
            </a:r>
          </a:p>
          <a:p>
            <a:pPr lvl="1">
              <a:lnSpc>
                <a:spcPct val="85000"/>
              </a:lnSpc>
              <a:spcBef>
                <a:spcPts val="600"/>
              </a:spcBef>
            </a:pPr>
            <a:r>
              <a:rPr lang="en-US" sz="1800" dirty="0" smtClean="0"/>
              <a:t>Describe any mesh convergence issues you may have encountered. Are there mesh improvements that you think would help solver convergence?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HiLiftPW-3, Denver CO, June 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2596-B153-814E-8FED-78B9771ED0C9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0602899"/>
              </p:ext>
            </p:extLst>
          </p:nvPr>
        </p:nvGraphicFramePr>
        <p:xfrm>
          <a:off x="131442" y="778408"/>
          <a:ext cx="8458556" cy="122301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819519"/>
                <a:gridCol w="1411193"/>
                <a:gridCol w="4227844"/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Grid System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Case(s)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If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 committee grid, report any problems/issues</a:t>
                      </a:r>
                    </a:p>
                    <a:p>
                      <a:pPr algn="ctr"/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If user grid, reason for generating grid system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Committee (Grid</a:t>
                      </a:r>
                      <a:r>
                        <a:rPr lang="en-US" sz="1050" b="1" baseline="0" dirty="0" smtClean="0"/>
                        <a:t> n</a:t>
                      </a:r>
                      <a:r>
                        <a:rPr lang="en-US" sz="1050" b="1" dirty="0" smtClean="0"/>
                        <a:t>ame)</a:t>
                      </a:r>
                      <a:endParaRPr lang="en-US" sz="105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00B050"/>
                          </a:solidFill>
                        </a:rPr>
                        <a:t>1a, 1b,2a…</a:t>
                      </a:r>
                      <a:endParaRPr lang="en-US" sz="1050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00B050"/>
                          </a:solidFill>
                        </a:rPr>
                        <a:t>Problem with…</a:t>
                      </a:r>
                      <a:endParaRPr lang="en-US" sz="1050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User (Grid type/description)</a:t>
                      </a:r>
                      <a:endParaRPr lang="en-US" sz="105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1a,</a:t>
                      </a:r>
                      <a:r>
                        <a:rPr lang="en-US" sz="1050" baseline="0" dirty="0" smtClean="0">
                          <a:solidFill>
                            <a:srgbClr val="FF0000"/>
                          </a:solidFill>
                        </a:rPr>
                        <a:t> 2a, 2c…</a:t>
                      </a:r>
                      <a:endParaRPr 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Generated grid system because</a:t>
                      </a:r>
                      <a:r>
                        <a:rPr lang="en-US" sz="1050" baseline="0" dirty="0" smtClean="0">
                          <a:solidFill>
                            <a:srgbClr val="FF0000"/>
                          </a:solidFill>
                        </a:rPr>
                        <a:t>…</a:t>
                      </a:r>
                      <a:endParaRPr 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Other</a:t>
                      </a:r>
                      <a:endParaRPr lang="en-US" sz="105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2312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91440"/>
            <a:ext cx="7886700" cy="411956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+mn-lt"/>
              </a:rPr>
              <a:t>Brief overview of HL-CRM results (if computed)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8052642" cy="4351338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sz="2200" dirty="0" smtClean="0"/>
              <a:t>Provide a high-level summary of your HL-CRM results</a:t>
            </a:r>
          </a:p>
          <a:p>
            <a:pPr lvl="1">
              <a:lnSpc>
                <a:spcPct val="85000"/>
              </a:lnSpc>
              <a:spcBef>
                <a:spcPts val="200"/>
              </a:spcBef>
            </a:pPr>
            <a:r>
              <a:rPr lang="en-US" sz="1800" dirty="0" smtClean="0"/>
              <a:t>Focus on interesting or unusual flow features or details from data analysis</a:t>
            </a:r>
          </a:p>
          <a:p>
            <a:pPr lvl="1">
              <a:lnSpc>
                <a:spcPct val="85000"/>
              </a:lnSpc>
              <a:spcBef>
                <a:spcPts val="200"/>
              </a:spcBef>
            </a:pPr>
            <a:r>
              <a:rPr lang="en-US" sz="1800" dirty="0" smtClean="0"/>
              <a:t>Keep it as short as possible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sz="2200" dirty="0" smtClean="0"/>
              <a:t>Surface streamline plots may be interesting – show any separation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sz="2200" dirty="0" smtClean="0"/>
              <a:t>Did anything unusual stand out?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sz="2200" dirty="0" smtClean="0"/>
              <a:t>In the course of the analysis, did you do or see anything different/special/interesting?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sz="2200" dirty="0" smtClean="0"/>
              <a:t>We are mostly interested in the effects of grid refinement or grid adaption, and the effects of the full flap gap vs. partial-seal</a:t>
            </a:r>
          </a:p>
          <a:p>
            <a:pPr lvl="1">
              <a:lnSpc>
                <a:spcPct val="85000"/>
              </a:lnSpc>
              <a:spcBef>
                <a:spcPts val="200"/>
              </a:spcBef>
            </a:pPr>
            <a:r>
              <a:rPr lang="en-US" sz="1800" dirty="0" smtClean="0"/>
              <a:t>How forces &amp; moments change </a:t>
            </a:r>
          </a:p>
          <a:p>
            <a:pPr lvl="1">
              <a:lnSpc>
                <a:spcPct val="85000"/>
              </a:lnSpc>
              <a:spcBef>
                <a:spcPts val="200"/>
              </a:spcBef>
            </a:pPr>
            <a:r>
              <a:rPr lang="en-US" sz="1800" dirty="0" smtClean="0"/>
              <a:t>How representative CPs, CFs change </a:t>
            </a:r>
          </a:p>
          <a:p>
            <a:pPr lvl="1">
              <a:lnSpc>
                <a:spcPct val="85000"/>
              </a:lnSpc>
              <a:spcBef>
                <a:spcPts val="200"/>
              </a:spcBef>
            </a:pPr>
            <a:r>
              <a:rPr lang="en-US" sz="1800" dirty="0" smtClean="0"/>
              <a:t>How representative velocity profiles change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sz="2200" dirty="0"/>
              <a:t>R</a:t>
            </a:r>
            <a:r>
              <a:rPr lang="en-US" sz="2200" dirty="0" smtClean="0"/>
              <a:t>epresentative code iterative convergence history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sz="2200" dirty="0" smtClean="0"/>
              <a:t>Several slides can be used, if </a:t>
            </a:r>
            <a:r>
              <a:rPr lang="en-US" sz="2200" dirty="0"/>
              <a:t>necessary (bearing in mind the strict time limit for your talk</a:t>
            </a:r>
            <a:r>
              <a:rPr lang="en-US" sz="2200" dirty="0" smtClean="0"/>
              <a:t>)</a:t>
            </a:r>
            <a:endParaRPr lang="en-US" sz="2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HiLiftPW-3, Denver CO, June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2596-B153-814E-8FED-78B9771ED0C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245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91440"/>
            <a:ext cx="7886700" cy="411956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+mn-lt"/>
              </a:rPr>
              <a:t>Brief overview of JSM results (if computed)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7886700" cy="4351338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sz="2200" dirty="0" smtClean="0"/>
              <a:t>Provide a high-level summary of your JSM results</a:t>
            </a:r>
          </a:p>
          <a:p>
            <a:pPr lvl="1">
              <a:lnSpc>
                <a:spcPct val="85000"/>
              </a:lnSpc>
              <a:spcBef>
                <a:spcPts val="200"/>
              </a:spcBef>
            </a:pPr>
            <a:r>
              <a:rPr lang="en-US" sz="1800" dirty="0"/>
              <a:t>Focus on interesting or unusual flow features or details from data analysis</a:t>
            </a:r>
          </a:p>
          <a:p>
            <a:pPr lvl="1">
              <a:lnSpc>
                <a:spcPct val="85000"/>
              </a:lnSpc>
              <a:spcBef>
                <a:spcPts val="200"/>
              </a:spcBef>
            </a:pPr>
            <a:r>
              <a:rPr lang="en-US" sz="1800" dirty="0" smtClean="0"/>
              <a:t>Keep it as short as possible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sz="2200" dirty="0" smtClean="0"/>
              <a:t>Did anything unusual stand out?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sz="2200" dirty="0"/>
              <a:t>In the course of the analysis, did you do </a:t>
            </a:r>
            <a:r>
              <a:rPr lang="en-US" sz="2200" dirty="0" smtClean="0"/>
              <a:t>or </a:t>
            </a:r>
            <a:r>
              <a:rPr lang="en-US" sz="2200" dirty="0"/>
              <a:t>see anything different/special/interesting?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sz="2200" dirty="0" smtClean="0"/>
              <a:t>We are mostly interested in comparisons with experiment</a:t>
            </a:r>
          </a:p>
          <a:p>
            <a:pPr lvl="1">
              <a:lnSpc>
                <a:spcPct val="85000"/>
              </a:lnSpc>
              <a:spcBef>
                <a:spcPts val="200"/>
              </a:spcBef>
            </a:pPr>
            <a:r>
              <a:rPr lang="en-US" sz="1800" dirty="0" smtClean="0"/>
              <a:t>CL, CD, and CM polar plots compared to experiment</a:t>
            </a:r>
          </a:p>
          <a:p>
            <a:pPr lvl="1">
              <a:lnSpc>
                <a:spcPct val="85000"/>
              </a:lnSpc>
              <a:spcBef>
                <a:spcPts val="200"/>
              </a:spcBef>
            </a:pPr>
            <a:r>
              <a:rPr lang="en-US" sz="1800" dirty="0" smtClean="0"/>
              <a:t>Capturing the effect(s) of the presence of the nacelle/pylon (</a:t>
            </a:r>
            <a:r>
              <a:rPr lang="en-US" sz="1800" dirty="0" smtClean="0">
                <a:latin typeface="Symbol" panose="05050102010706020507" pitchFamily="18" charset="2"/>
              </a:rPr>
              <a:t>D</a:t>
            </a:r>
            <a:r>
              <a:rPr lang="en-US" sz="1800" dirty="0" smtClean="0"/>
              <a:t>CL, </a:t>
            </a:r>
            <a:r>
              <a:rPr lang="en-US" sz="1800" dirty="0" smtClean="0">
                <a:latin typeface="Symbol" panose="05050102010706020507" pitchFamily="18" charset="2"/>
              </a:rPr>
              <a:t>D</a:t>
            </a:r>
            <a:r>
              <a:rPr lang="en-US" sz="1800" dirty="0" smtClean="0"/>
              <a:t>CD, </a:t>
            </a:r>
            <a:r>
              <a:rPr lang="en-US" sz="1800" dirty="0" smtClean="0">
                <a:latin typeface="Symbol" panose="05050102010706020507" pitchFamily="18" charset="2"/>
              </a:rPr>
              <a:t>D</a:t>
            </a:r>
            <a:r>
              <a:rPr lang="en-US" sz="1800" dirty="0" smtClean="0"/>
              <a:t>CM)</a:t>
            </a:r>
          </a:p>
          <a:p>
            <a:pPr lvl="1">
              <a:lnSpc>
                <a:spcPct val="85000"/>
              </a:lnSpc>
              <a:spcBef>
                <a:spcPts val="200"/>
              </a:spcBef>
            </a:pPr>
            <a:r>
              <a:rPr lang="en-US" sz="1800" dirty="0" smtClean="0"/>
              <a:t>How well </a:t>
            </a:r>
            <a:r>
              <a:rPr lang="en-US" sz="1800" dirty="0" err="1" smtClean="0"/>
              <a:t>CLmax</a:t>
            </a:r>
            <a:r>
              <a:rPr lang="en-US" sz="1800" dirty="0" smtClean="0"/>
              <a:t> is predicted</a:t>
            </a:r>
          </a:p>
          <a:p>
            <a:pPr lvl="1">
              <a:lnSpc>
                <a:spcPct val="85000"/>
              </a:lnSpc>
              <a:spcBef>
                <a:spcPts val="200"/>
              </a:spcBef>
            </a:pPr>
            <a:r>
              <a:rPr lang="en-US" sz="1800" dirty="0" smtClean="0"/>
              <a:t>Representative pressure coefficients (CPs) compared to experiment</a:t>
            </a:r>
          </a:p>
          <a:p>
            <a:pPr lvl="1">
              <a:lnSpc>
                <a:spcPct val="85000"/>
              </a:lnSpc>
              <a:spcBef>
                <a:spcPts val="200"/>
              </a:spcBef>
            </a:pPr>
            <a:r>
              <a:rPr lang="en-US" sz="1800" dirty="0" smtClean="0"/>
              <a:t>Surface streamlines with angle of attack (compare with oil flow)</a:t>
            </a:r>
          </a:p>
          <a:p>
            <a:pPr lvl="1">
              <a:lnSpc>
                <a:spcPct val="85000"/>
              </a:lnSpc>
              <a:spcBef>
                <a:spcPts val="200"/>
              </a:spcBef>
            </a:pPr>
            <a:r>
              <a:rPr lang="en-US" sz="1800" dirty="0" smtClean="0"/>
              <a:t>Effects of flow transition (if modeled)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sz="2200" dirty="0"/>
              <a:t>R</a:t>
            </a:r>
            <a:r>
              <a:rPr lang="en-US" sz="2200" dirty="0" smtClean="0"/>
              <a:t>epresentative code iterative convergence history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sz="2200" dirty="0" smtClean="0"/>
              <a:t>Several slides can be used, if necessary (bearing in mind the strict time limit for your talk)</a:t>
            </a:r>
            <a:endParaRPr lang="en-US" sz="2200" dirty="0"/>
          </a:p>
          <a:p>
            <a:endParaRPr lang="en-US" sz="2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HiLiftPW-3, Denver CO, June 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2596-B153-814E-8FED-78B9771ED0C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66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91440"/>
            <a:ext cx="7886700" cy="411956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+mn-lt"/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14400"/>
            <a:ext cx="788670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Summarize what you learned from this exercise</a:t>
            </a:r>
          </a:p>
          <a:p>
            <a:pPr lvl="1"/>
            <a:r>
              <a:rPr lang="en-US" dirty="0" smtClean="0"/>
              <a:t>What was easiest?  What was hardest?</a:t>
            </a:r>
          </a:p>
          <a:p>
            <a:pPr lvl="1"/>
            <a:r>
              <a:rPr lang="en-US" dirty="0" smtClean="0"/>
              <a:t>What will help others do high lift cases in the future?</a:t>
            </a:r>
          </a:p>
          <a:p>
            <a:pPr lvl="1"/>
            <a:r>
              <a:rPr lang="en-US" dirty="0" smtClean="0"/>
              <a:t>What makes it hard to predict </a:t>
            </a:r>
            <a:r>
              <a:rPr lang="en-US" dirty="0" err="1" smtClean="0"/>
              <a:t>CLmax</a:t>
            </a:r>
            <a:r>
              <a:rPr lang="en-US" dirty="0" smtClean="0"/>
              <a:t>?  How can we do better?</a:t>
            </a:r>
          </a:p>
          <a:p>
            <a:pPr lvl="1"/>
            <a:r>
              <a:rPr lang="en-US" dirty="0" smtClean="0"/>
              <a:t>Do we have enough geometric fidelity?  Are our grids fine enough?</a:t>
            </a:r>
          </a:p>
          <a:p>
            <a:pPr lvl="1"/>
            <a:r>
              <a:rPr lang="en-US" dirty="0" smtClean="0"/>
              <a:t>Can free-air CFD be compared with semi-span test data?</a:t>
            </a:r>
          </a:p>
          <a:p>
            <a:r>
              <a:rPr lang="en-US" dirty="0" smtClean="0"/>
              <a:t>You have a </a:t>
            </a:r>
            <a:r>
              <a:rPr lang="en-US" b="1" i="1" u="sng" dirty="0" smtClean="0">
                <a:solidFill>
                  <a:srgbClr val="FF0000"/>
                </a:solidFill>
              </a:rPr>
              <a:t>strict</a:t>
            </a:r>
            <a:r>
              <a:rPr lang="en-US" dirty="0" smtClean="0"/>
              <a:t> time limit of 20 minutes for your talk, including questions, so limit it to 15 minutes at most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HiLiftPW-3, Denver CO, June 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2596-B153-814E-8FED-78B9771ED0C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12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536</TotalTime>
  <Words>857</Words>
  <Application>Microsoft Macintosh PowerPoint</Application>
  <PresentationFormat>On-screen Show (4:3)</PresentationFormat>
  <Paragraphs>136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Symbol</vt:lpstr>
      <vt:lpstr>Arial</vt:lpstr>
      <vt:lpstr>Office Theme</vt:lpstr>
      <vt:lpstr>Contribution to HiLiftPW-3</vt:lpstr>
      <vt:lpstr>Summary of cases completed: code, grid-series, turbulence-model</vt:lpstr>
      <vt:lpstr>Summary of code and numerics used</vt:lpstr>
      <vt:lpstr>Verification study results</vt:lpstr>
      <vt:lpstr>Brief overview of grid system(s)</vt:lpstr>
      <vt:lpstr>Brief overview of HL-CRM results (if computed)</vt:lpstr>
      <vt:lpstr>Brief overview of JSM results (if computed)</vt:lpstr>
      <vt:lpstr>Summary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Contribution to HiLiftPW-3</dc:title>
  <dc:creator>Microsoft Office User</dc:creator>
  <cp:lastModifiedBy>Microsoft Office User</cp:lastModifiedBy>
  <cp:revision>40</cp:revision>
  <dcterms:created xsi:type="dcterms:W3CDTF">2017-04-04T16:08:19Z</dcterms:created>
  <dcterms:modified xsi:type="dcterms:W3CDTF">2017-04-15T19:04:12Z</dcterms:modified>
</cp:coreProperties>
</file>